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96" r:id="rId2"/>
    <p:sldId id="294" r:id="rId3"/>
    <p:sldId id="295" r:id="rId4"/>
    <p:sldId id="298" r:id="rId5"/>
    <p:sldId id="306" r:id="rId6"/>
    <p:sldId id="284" r:id="rId7"/>
    <p:sldId id="285" r:id="rId8"/>
    <p:sldId id="301" r:id="rId9"/>
    <p:sldId id="305" r:id="rId10"/>
    <p:sldId id="292" r:id="rId11"/>
    <p:sldId id="303" r:id="rId12"/>
    <p:sldId id="299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456" autoAdjust="0"/>
    <p:restoredTop sz="94660"/>
  </p:normalViewPr>
  <p:slideViewPr>
    <p:cSldViewPr>
      <p:cViewPr varScale="1">
        <p:scale>
          <a:sx n="54" d="100"/>
          <a:sy n="54" d="100"/>
        </p:scale>
        <p:origin x="-1051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D644D-847B-41BE-BB81-719B931858D0}" type="datetimeFigureOut">
              <a:rPr lang="ru-RU" smtClean="0"/>
              <a:pPr/>
              <a:t>20.10.2018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F9774-254C-4969-AFF1-4C58C0EBFA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602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F9774-254C-4969-AFF1-4C58C0EBFA6C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51976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62B85C-22D5-47A7-BA8A-F6C53E69A5C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CFF2B1-6E23-48DC-A32E-9EF559E56A3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AE94FE-9D8C-49C7-A798-04911C68DCB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65DFD8-9B6D-437D-B269-40E9E2A27BE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31185A-0736-4F09-B498-279AEDB7543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C3E7A2-E6E0-482C-A351-35AE6594C9F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BF44C-BF4E-4FF7-A929-B8169FACAB6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39CF95-534E-4BE6-B363-F39E4098767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D8E352-515D-4E40-9FDA-16460813908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B07E2-A54B-4CD5-8598-AA950DDE505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C0E844-63FC-40ED-9C51-752B159A232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25C8546-CE0E-4AFE-9473-832E5FA3564B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319578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9" y="2996952"/>
            <a:ext cx="3168351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404665"/>
            <a:ext cx="2088231" cy="259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332656"/>
            <a:ext cx="2808313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2638" y="764704"/>
            <a:ext cx="3384375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49" y="2996952"/>
            <a:ext cx="2936583" cy="325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583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92695"/>
            <a:ext cx="3814192" cy="446449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0" y="692696"/>
            <a:ext cx="3960440" cy="5472608"/>
          </a:xfrm>
        </p:spPr>
        <p:txBody>
          <a:bodyPr/>
          <a:lstStyle/>
          <a:p>
            <a:r>
              <a:rPr lang="ru-RU" dirty="0">
                <a:solidFill>
                  <a:schemeClr val="accent2"/>
                </a:solidFill>
              </a:rPr>
              <a:t>«Я не мог оставаться рядом с тем, что я возненавидел…  Враг этот был – крепостное право, против чего я решил бороться до конца </a:t>
            </a:r>
            <a:r>
              <a:rPr lang="ru-RU" dirty="0" smtClean="0">
                <a:solidFill>
                  <a:schemeClr val="accent2"/>
                </a:solidFill>
              </a:rPr>
              <a:t>…»</a:t>
            </a:r>
          </a:p>
          <a:p>
            <a:r>
              <a:rPr lang="ru-RU" dirty="0" err="1" smtClean="0">
                <a:solidFill>
                  <a:srgbClr val="00B050"/>
                </a:solidFill>
              </a:rPr>
              <a:t>И.С.Тургенев</a:t>
            </a:r>
            <a:endParaRPr lang="ru-RU" dirty="0">
              <a:solidFill>
                <a:srgbClr val="00B050"/>
              </a:solidFill>
            </a:endParaRPr>
          </a:p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81000"/>
            <a:ext cx="4032448" cy="5424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9738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1)Самым замечательным лицом был дворник</a:t>
            </a:r>
            <a:r>
              <a:rPr lang="ru-RU" sz="5400" b="1" dirty="0" smtClean="0">
                <a:solidFill>
                  <a:srgbClr val="FF0000"/>
                </a:solidFill>
              </a:rPr>
              <a:t>..</a:t>
            </a:r>
            <a:r>
              <a:rPr lang="tt-RU" sz="5400" b="1" dirty="0" smtClean="0">
                <a:solidFill>
                  <a:srgbClr val="FF0000"/>
                </a:solidFill>
              </a:rPr>
              <a:t>.</a:t>
            </a:r>
            <a:endParaRPr lang="ru-RU" sz="54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tt-RU" dirty="0" smtClean="0"/>
              <a:t>2)Рассказ </a:t>
            </a:r>
            <a:r>
              <a:rPr lang="tt-RU" dirty="0"/>
              <a:t>И.С.Тургенева “Муму” направлен </a:t>
            </a:r>
            <a:r>
              <a:rPr lang="tt-RU" sz="5400" b="1" dirty="0" smtClean="0">
                <a:solidFill>
                  <a:srgbClr val="FF0000"/>
                </a:solidFill>
              </a:rPr>
              <a:t>...</a:t>
            </a:r>
            <a:r>
              <a:rPr lang="tt-RU" dirty="0" smtClean="0">
                <a:solidFill>
                  <a:srgbClr val="FF0000"/>
                </a:solidFill>
              </a:rPr>
              <a:t>  </a:t>
            </a:r>
            <a:r>
              <a:rPr lang="tt-RU" dirty="0" smtClean="0"/>
              <a:t>произвола  </a:t>
            </a:r>
            <a:r>
              <a:rPr lang="tt-RU" dirty="0"/>
              <a:t>помещиков.</a:t>
            </a:r>
            <a:endParaRPr lang="ru-RU" dirty="0"/>
          </a:p>
          <a:p>
            <a:pPr marL="0" indent="0">
              <a:buNone/>
            </a:pPr>
            <a:r>
              <a:rPr lang="tt-RU" dirty="0" smtClean="0"/>
              <a:t>3)В </a:t>
            </a:r>
            <a:r>
              <a:rPr lang="tt-RU" dirty="0"/>
              <a:t>судьбе Герасима виновата не столько барышня,а существующий </a:t>
            </a:r>
            <a:r>
              <a:rPr lang="tt-RU" dirty="0" smtClean="0"/>
              <a:t>строй, </a:t>
            </a:r>
          </a:p>
          <a:p>
            <a:pPr marL="0" indent="0">
              <a:buNone/>
            </a:pPr>
            <a:r>
              <a:rPr lang="tt-RU" dirty="0" smtClean="0"/>
              <a:t>то есть</a:t>
            </a:r>
            <a:r>
              <a:rPr lang="tt-RU" sz="5400" dirty="0" smtClean="0">
                <a:solidFill>
                  <a:srgbClr val="FF0000"/>
                </a:solidFill>
              </a:rPr>
              <a:t>...</a:t>
            </a:r>
            <a:endParaRPr lang="ru-RU" sz="5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tt-RU" dirty="0" smtClean="0"/>
              <a:t>4)Самовольным </a:t>
            </a:r>
            <a:r>
              <a:rPr lang="tt-RU" dirty="0"/>
              <a:t>уходом   в деревню Герасим  объявляет </a:t>
            </a:r>
            <a:r>
              <a:rPr lang="tt-RU" sz="5400" dirty="0" smtClean="0">
                <a:solidFill>
                  <a:srgbClr val="FF0000"/>
                </a:solidFill>
              </a:rPr>
              <a:t>...</a:t>
            </a:r>
            <a:r>
              <a:rPr lang="tt-RU" dirty="0" smtClean="0"/>
              <a:t> против  </a:t>
            </a:r>
            <a:r>
              <a:rPr lang="tt-RU" dirty="0"/>
              <a:t>барыни.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299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06290"/>
          </a:xfrm>
        </p:spPr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Тема урока: </a:t>
            </a:r>
            <a:br>
              <a:rPr lang="ru-RU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«Протест Герасима против крепостного права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780928"/>
            <a:ext cx="8229600" cy="3345235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</a:t>
            </a:r>
          </a:p>
          <a:p>
            <a:pPr marL="0" indent="0">
              <a:buNone/>
            </a:pP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smtClean="0">
                <a:solidFill>
                  <a:srgbClr val="0070C0"/>
                </a:solidFill>
              </a:rPr>
              <a:t>              Словарная работа</a:t>
            </a:r>
          </a:p>
          <a:p>
            <a:pPr marL="0" indent="0">
              <a:buNone/>
            </a:pPr>
            <a:r>
              <a:rPr lang="ru-RU" dirty="0" smtClean="0"/>
              <a:t>ПРОТЕ́СТ-категорическое </a:t>
            </a:r>
            <a:r>
              <a:rPr lang="ru-RU" dirty="0"/>
              <a:t>возражение против чего-нибудь, решительное заявление о </a:t>
            </a:r>
            <a:r>
              <a:rPr lang="ru-RU" dirty="0" smtClean="0"/>
              <a:t>несогласии, </a:t>
            </a:r>
            <a:r>
              <a:rPr lang="ru-RU" dirty="0"/>
              <a:t>о нежелании </a:t>
            </a:r>
            <a:r>
              <a:rPr lang="ru-RU" dirty="0" smtClean="0"/>
              <a:t>чего-нибудь.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416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/>
                </a:solidFill>
              </a:rPr>
              <a:t>Наши задачи?</a:t>
            </a:r>
            <a:endParaRPr lang="ru-RU" b="1" dirty="0">
              <a:solidFill>
                <a:schemeClr val="accent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rgbClr val="00B050"/>
                </a:solidFill>
              </a:rPr>
              <a:t> </a:t>
            </a:r>
            <a:r>
              <a:rPr lang="ru-RU" dirty="0" smtClean="0"/>
              <a:t>-</a:t>
            </a:r>
            <a:r>
              <a:rPr lang="ru-RU" dirty="0"/>
              <a:t>описать каморку, где жил </a:t>
            </a:r>
            <a:r>
              <a:rPr lang="ru-RU" dirty="0" smtClean="0"/>
              <a:t>Герасим,</a:t>
            </a:r>
          </a:p>
          <a:p>
            <a:pPr marL="0" indent="0">
              <a:buNone/>
            </a:pPr>
            <a:r>
              <a:rPr lang="ru-RU" dirty="0" smtClean="0"/>
              <a:t>-вспомнить сюжет рассказа «Муму»,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- </a:t>
            </a:r>
            <a:r>
              <a:rPr lang="ru-RU" dirty="0"/>
              <a:t>выделить  черты характера </a:t>
            </a:r>
            <a:r>
              <a:rPr lang="ru-RU" dirty="0" smtClean="0"/>
              <a:t>Герасима,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- </a:t>
            </a:r>
            <a:r>
              <a:rPr lang="ru-RU" dirty="0"/>
              <a:t>выяснить причины поступков </a:t>
            </a:r>
            <a:r>
              <a:rPr lang="ru-RU" dirty="0" smtClean="0"/>
              <a:t>героя,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-рассказать о разговоре Гаврилы с </a:t>
            </a:r>
          </a:p>
          <a:p>
            <a:pPr marL="0" indent="0">
              <a:buNone/>
            </a:pPr>
            <a:r>
              <a:rPr lang="ru-RU" dirty="0" smtClean="0"/>
              <a:t>Татьяной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28042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354162"/>
          </a:xfrm>
        </p:spPr>
        <p:txBody>
          <a:bodyPr/>
          <a:lstStyle/>
          <a:p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Цель </a:t>
            </a:r>
            <a:r>
              <a:rPr lang="ru-RU" sz="36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урока: в чём заключается протест Герасима</a:t>
            </a:r>
            <a:br>
              <a:rPr lang="ru-RU" sz="36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744480"/>
            <a:ext cx="7920879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Задачи: 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вспомнить сюжет рассказа «Муму»;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выделить  черты характера Герасима;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выяснить причины поступков героя.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255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74242"/>
          </a:xfrm>
        </p:spPr>
        <p:txBody>
          <a:bodyPr/>
          <a:lstStyle/>
          <a:p>
            <a:pPr algn="l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Крепостное право </a:t>
            </a:r>
            <a:r>
              <a:rPr lang="ru-RU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форма зависимости крестьян</a:t>
            </a:r>
            <a:b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Крепостной 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крестьянин, зависимый от помещика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2564904"/>
            <a:ext cx="82089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Проблема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-сложный вопрос, задача, требующий разрешения</a:t>
            </a:r>
          </a:p>
          <a:p>
            <a:endParaRPr lang="ru-RU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4319230"/>
            <a:ext cx="84249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Прототип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/>
              <a:t>-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реальное лицо,  жизнь которого послужила автору основой для создания образа литературного героя. </a:t>
            </a:r>
          </a:p>
        </p:txBody>
      </p:sp>
    </p:spTree>
    <p:extLst>
      <p:ext uri="{BB962C8B-B14F-4D97-AF65-F5344CB8AC3E}">
        <p14:creationId xmlns:p14="http://schemas.microsoft.com/office/powerpoint/2010/main" val="854155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5930743"/>
              </p:ext>
            </p:extLst>
          </p:nvPr>
        </p:nvGraphicFramePr>
        <p:xfrm>
          <a:off x="467544" y="620688"/>
          <a:ext cx="8424936" cy="4872228"/>
        </p:xfrm>
        <a:graphic>
          <a:graphicData uri="http://schemas.openxmlformats.org/drawingml/2006/table">
            <a:tbl>
              <a:tblPr firstRow="1" firstCol="1" bandRow="1"/>
              <a:tblGrid>
                <a:gridCol w="864096"/>
                <a:gridCol w="6677752"/>
                <a:gridCol w="883088"/>
              </a:tblGrid>
              <a:tr h="7200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B05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Номер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B05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предложения</a:t>
                      </a:r>
                      <a:endParaRPr lang="ru-RU" sz="1800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 smtClean="0">
                          <a:solidFill>
                            <a:schemeClr val="accent2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СЮЖЕТ</a:t>
                      </a:r>
                      <a:endParaRPr lang="ru-RU" sz="2800" b="1" dirty="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Балл</a:t>
                      </a:r>
                      <a:endParaRPr lang="ru-RU" sz="2000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032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accent2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Герасим </a:t>
                      </a:r>
                      <a:r>
                        <a:rPr lang="ru-RU" sz="2800" baseline="0" dirty="0" smtClean="0">
                          <a:solidFill>
                            <a:schemeClr val="accent2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</a:t>
                      </a:r>
                      <a:r>
                        <a:rPr lang="ru-RU" sz="2800" dirty="0" smtClean="0">
                          <a:solidFill>
                            <a:schemeClr val="accent2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уходит </a:t>
                      </a:r>
                      <a:r>
                        <a:rPr lang="ru-RU" sz="2800" dirty="0">
                          <a:solidFill>
                            <a:schemeClr val="accent2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из барского дома в деревню.</a:t>
                      </a:r>
                      <a:endParaRPr lang="ru-RU" sz="2800" dirty="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5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Жизнь Герасима в доме барыни.</a:t>
                      </a:r>
                      <a:endParaRPr lang="ru-RU" sz="2800" dirty="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5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Герасим находит щенка.</a:t>
                      </a:r>
                      <a:endParaRPr lang="ru-RU" sz="2800" dirty="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5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Расставание с Татьяной.</a:t>
                      </a:r>
                      <a:endParaRPr lang="ru-RU" sz="2800" dirty="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5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Барыня требует уничтожить собаку.</a:t>
                      </a:r>
                      <a:endParaRPr lang="ru-RU" sz="2800" dirty="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30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Герасим подчиняется воле помещицы, утопив собаку.</a:t>
                      </a:r>
                      <a:endParaRPr lang="ru-RU" sz="2800" dirty="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698625" y="1600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456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5930743"/>
              </p:ext>
            </p:extLst>
          </p:nvPr>
        </p:nvGraphicFramePr>
        <p:xfrm>
          <a:off x="467544" y="620688"/>
          <a:ext cx="8424936" cy="4872228"/>
        </p:xfrm>
        <a:graphic>
          <a:graphicData uri="http://schemas.openxmlformats.org/drawingml/2006/table">
            <a:tbl>
              <a:tblPr firstRow="1" firstCol="1" bandRow="1"/>
              <a:tblGrid>
                <a:gridCol w="864096"/>
                <a:gridCol w="6677752"/>
                <a:gridCol w="883088"/>
              </a:tblGrid>
              <a:tr h="7200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B05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Номер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B05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предложения</a:t>
                      </a:r>
                      <a:endParaRPr lang="ru-RU" sz="1800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 smtClean="0">
                          <a:solidFill>
                            <a:schemeClr val="accent2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СЮЖЕТ</a:t>
                      </a:r>
                      <a:endParaRPr lang="ru-RU" sz="2800" b="1" dirty="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Балл</a:t>
                      </a:r>
                      <a:endParaRPr lang="ru-RU" sz="2000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032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ru-RU" sz="2000" b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accent2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Герасим </a:t>
                      </a:r>
                      <a:r>
                        <a:rPr lang="ru-RU" sz="2800" baseline="0" dirty="0" smtClean="0">
                          <a:solidFill>
                            <a:schemeClr val="accent2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</a:t>
                      </a:r>
                      <a:r>
                        <a:rPr lang="ru-RU" sz="2800" dirty="0" smtClean="0">
                          <a:solidFill>
                            <a:schemeClr val="accent2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уходит </a:t>
                      </a:r>
                      <a:r>
                        <a:rPr lang="ru-RU" sz="2800" dirty="0">
                          <a:solidFill>
                            <a:schemeClr val="accent2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из барского дома в деревню.</a:t>
                      </a:r>
                      <a:endParaRPr lang="ru-RU" sz="2800" dirty="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5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2000" b="1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Жизнь Герасима в доме барыни.</a:t>
                      </a:r>
                      <a:endParaRPr lang="ru-RU" sz="2800" dirty="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5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2000" b="1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Герасим находит щенка.</a:t>
                      </a:r>
                      <a:endParaRPr lang="ru-RU" sz="2800" dirty="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5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2000" b="1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Расставание с Татьяной.</a:t>
                      </a:r>
                      <a:endParaRPr lang="ru-RU" sz="2800" dirty="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5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2000" b="1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Барыня требует уничтожить собаку.</a:t>
                      </a:r>
                      <a:endParaRPr lang="ru-RU" sz="2800" dirty="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30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2000" b="1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5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Герасим подчиняется воле помещицы, утопив собаку.</a:t>
                      </a:r>
                      <a:endParaRPr lang="ru-RU" sz="2800" dirty="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698625" y="1600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456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" y="332656"/>
            <a:ext cx="8229600" cy="1354162"/>
          </a:xfrm>
        </p:spPr>
        <p:txBody>
          <a:bodyPr/>
          <a:lstStyle/>
          <a:p>
            <a:r>
              <a:rPr lang="ru-RU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cs typeface="Times New Roman" pitchFamily="18" charset="0"/>
              </a:rPr>
              <a:t>Почему </a:t>
            </a:r>
            <a:r>
              <a:rPr lang="ru-RU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cs typeface="Times New Roman" pitchFamily="18" charset="0"/>
              </a:rPr>
              <a:t>Тургенев изменил реальную основу рассказа и заставил Герасима уйти в деревню?</a:t>
            </a:r>
            <a:br>
              <a:rPr lang="ru-RU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cs typeface="Times New Roman" pitchFamily="18" charset="0"/>
              </a:rPr>
            </a:br>
            <a:endParaRPr lang="ru-RU" sz="2800" b="1" dirty="0">
              <a:solidFill>
                <a:schemeClr val="accent2"/>
              </a:solidFill>
              <a:latin typeface="Arial Black" panose="020B0A04020102020204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3568" y="1521164"/>
            <a:ext cx="78488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7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И . С. Тургенев показал победу Герасима не только над властью барыни, но и над собой, над своей рабской покорностью.</a:t>
            </a:r>
            <a:endParaRPr lang="ru-RU" sz="2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8989" y="3284984"/>
            <a:ext cx="7884876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Уход из жизни любимого существа послужил толчком к 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решительным действиям Герасима. В 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финале 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он духовно 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свободный человек. </a:t>
            </a:r>
            <a:endParaRPr lang="ru-RU" sz="27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Уходя в деревню, Герасим выражает протест  против крепостного права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3925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/>
                </a:solidFill>
              </a:rPr>
              <a:t>Рефлексия</a:t>
            </a:r>
            <a:endParaRPr lang="ru-RU" b="1" dirty="0">
              <a:solidFill>
                <a:schemeClr val="accent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ru-RU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0070C0"/>
                </a:solidFill>
              </a:rPr>
              <a:t>СЕГОДНЯ </a:t>
            </a:r>
            <a:r>
              <a:rPr lang="ru-RU" dirty="0">
                <a:solidFill>
                  <a:srgbClr val="0070C0"/>
                </a:solidFill>
              </a:rPr>
              <a:t>НА УРОКЕ: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B050"/>
                </a:solidFill>
              </a:rPr>
              <a:t>-Я узнал </a:t>
            </a:r>
            <a:r>
              <a:rPr lang="ru-RU" dirty="0">
                <a:solidFill>
                  <a:srgbClr val="00B050"/>
                </a:solidFill>
              </a:rPr>
              <a:t>...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70C0"/>
                </a:solidFill>
              </a:rPr>
              <a:t>-Могу </a:t>
            </a:r>
            <a:r>
              <a:rPr lang="ru-RU" dirty="0">
                <a:solidFill>
                  <a:srgbClr val="0070C0"/>
                </a:solidFill>
              </a:rPr>
              <a:t>похвалить себя за то, что ...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B050"/>
                </a:solidFill>
              </a:rPr>
              <a:t>-Больше всего мне понравилось...</a:t>
            </a:r>
            <a:endParaRPr lang="ru-RU" dirty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958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/>
                </a:solidFill>
              </a:rPr>
              <a:t>Домашнее задание</a:t>
            </a:r>
            <a:endParaRPr lang="ru-RU" b="1" dirty="0">
              <a:solidFill>
                <a:schemeClr val="accent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   </a:t>
            </a:r>
            <a:r>
              <a:rPr lang="ru-RU" dirty="0" smtClean="0">
                <a:solidFill>
                  <a:srgbClr val="0070C0"/>
                </a:solidFill>
              </a:rPr>
              <a:t>Ответьте письменно на вопрос:</a:t>
            </a:r>
          </a:p>
          <a:p>
            <a:pPr marL="0" indent="0">
              <a:buNone/>
            </a:pPr>
            <a:r>
              <a:rPr lang="ru-RU" dirty="0"/>
              <a:t>Н</a:t>
            </a:r>
            <a:r>
              <a:rPr lang="ru-RU" dirty="0" smtClean="0"/>
              <a:t>а оценку «</a:t>
            </a:r>
            <a:r>
              <a:rPr lang="ru-RU" dirty="0" smtClean="0">
                <a:solidFill>
                  <a:srgbClr val="FF0000"/>
                </a:solidFill>
              </a:rPr>
              <a:t>3»</a:t>
            </a:r>
            <a:r>
              <a:rPr lang="ru-RU" dirty="0" smtClean="0"/>
              <a:t>-Чем Герасим отличается от остальных дворовых?</a:t>
            </a:r>
          </a:p>
          <a:p>
            <a:pPr marL="0" indent="0">
              <a:buNone/>
            </a:pPr>
            <a:r>
              <a:rPr lang="ru-RU" dirty="0" smtClean="0"/>
              <a:t>На оценку </a:t>
            </a:r>
            <a:r>
              <a:rPr lang="ru-RU" dirty="0" smtClean="0">
                <a:solidFill>
                  <a:srgbClr val="FF0000"/>
                </a:solidFill>
              </a:rPr>
              <a:t>«4»</a:t>
            </a:r>
            <a:r>
              <a:rPr lang="ru-RU" dirty="0" smtClean="0"/>
              <a:t>- Что особенно понравилось и поразило в рассказе «Муму»?</a:t>
            </a:r>
          </a:p>
          <a:p>
            <a:pPr marL="0" indent="0">
              <a:buNone/>
            </a:pPr>
            <a:r>
              <a:rPr lang="ru-RU" dirty="0" smtClean="0"/>
              <a:t>На оценку </a:t>
            </a:r>
            <a:r>
              <a:rPr lang="ru-RU" dirty="0" smtClean="0">
                <a:solidFill>
                  <a:srgbClr val="FF0000"/>
                </a:solidFill>
              </a:rPr>
              <a:t>«5»</a:t>
            </a:r>
            <a:r>
              <a:rPr lang="ru-RU" dirty="0" smtClean="0"/>
              <a:t>-Почему Герасим не взял Муму с собой в деревню?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5901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070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874</TotalTime>
  <Words>384</Words>
  <Application>Microsoft Office PowerPoint</Application>
  <PresentationFormat>Экран (4:3)</PresentationFormat>
  <Paragraphs>88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0070</vt:lpstr>
      <vt:lpstr>Презентация PowerPoint</vt:lpstr>
      <vt:lpstr>Презентация PowerPoint</vt:lpstr>
      <vt:lpstr>Презентация PowerPoint</vt:lpstr>
      <vt:lpstr>  Тема урока:  «Протест Герасима против крепостного права» </vt:lpstr>
      <vt:lpstr>Наши задачи?</vt:lpstr>
      <vt:lpstr> Цель урока: в чём заключается протест Герасима </vt:lpstr>
      <vt:lpstr>Крепостное право – форма зависимости крестьян Крепостной – крестьянин, зависимый от помещика</vt:lpstr>
      <vt:lpstr>Презентация PowerPoint</vt:lpstr>
      <vt:lpstr>Презентация PowerPoint</vt:lpstr>
      <vt:lpstr> Почему Тургенев изменил реальную основу рассказа и заставил Герасима уйти в деревню? </vt:lpstr>
      <vt:lpstr>Рефлексия</vt:lpstr>
      <vt:lpstr>Домашнее задание</vt:lpstr>
    </vt:vector>
  </TitlesOfParts>
  <Company>дом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дом</dc:creator>
  <cp:lastModifiedBy>Учитель</cp:lastModifiedBy>
  <cp:revision>78</cp:revision>
  <dcterms:created xsi:type="dcterms:W3CDTF">2011-01-25T18:59:47Z</dcterms:created>
  <dcterms:modified xsi:type="dcterms:W3CDTF">2018-10-20T09:57:10Z</dcterms:modified>
</cp:coreProperties>
</file>